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1" r:id="rId3"/>
    <p:sldId id="295" r:id="rId4"/>
    <p:sldId id="263" r:id="rId5"/>
    <p:sldId id="264" r:id="rId6"/>
    <p:sldId id="265" r:id="rId7"/>
    <p:sldId id="266" r:id="rId8"/>
    <p:sldId id="271" r:id="rId9"/>
    <p:sldId id="268" r:id="rId10"/>
    <p:sldId id="269" r:id="rId11"/>
    <p:sldId id="270" r:id="rId12"/>
    <p:sldId id="272" r:id="rId13"/>
    <p:sldId id="275" r:id="rId14"/>
    <p:sldId id="273" r:id="rId15"/>
    <p:sldId id="274" r:id="rId16"/>
    <p:sldId id="260" r:id="rId17"/>
    <p:sldId id="277" r:id="rId18"/>
    <p:sldId id="276" r:id="rId19"/>
    <p:sldId id="279" r:id="rId20"/>
    <p:sldId id="278" r:id="rId21"/>
    <p:sldId id="280" r:id="rId22"/>
    <p:sldId id="296" r:id="rId23"/>
    <p:sldId id="283" r:id="rId24"/>
    <p:sldId id="281" r:id="rId25"/>
    <p:sldId id="284" r:id="rId26"/>
    <p:sldId id="285" r:id="rId27"/>
    <p:sldId id="287" r:id="rId28"/>
    <p:sldId id="288" r:id="rId29"/>
    <p:sldId id="290" r:id="rId30"/>
    <p:sldId id="289" r:id="rId31"/>
    <p:sldId id="291" r:id="rId32"/>
    <p:sldId id="292" r:id="rId33"/>
    <p:sldId id="293" r:id="rId34"/>
    <p:sldId id="297" r:id="rId3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B"/>
    <a:srgbClr val="DCE7F9"/>
    <a:srgbClr val="BCE3FF"/>
    <a:srgbClr val="FEE440"/>
    <a:srgbClr val="1E2A5E"/>
    <a:srgbClr val="609ED6"/>
    <a:srgbClr val="1E2A49"/>
    <a:srgbClr val="2C4978"/>
    <a:srgbClr val="233A5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51" d="100"/>
          <a:sy n="51" d="100"/>
        </p:scale>
        <p:origin x="2616" y="53"/>
      </p:cViewPr>
      <p:guideLst>
        <p:guide orient="horz" pos="3097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7A588-678E-416A-9710-2157C0226735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BF0A9-BB1F-4253-8B8E-8BB0814521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18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C38C0-5655-407B-93BB-9D99CB3B9A89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831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9F3C-9A98-4DF3-AF6B-6B9DC88FB9B9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5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F78A-C3FC-466D-BBD1-BA2F229E5974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83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515F-9E26-4D13-A7C1-65259EB85D3F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46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3156-F6F0-41A0-B013-1623D76C4A23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7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F460-07B9-4137-9D38-9F0D3E12DC5B}" type="datetime1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77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D399-DA3D-4955-8654-16EB56453E34}" type="datetime1">
              <a:rPr lang="pt-BR" smtClean="0"/>
              <a:t>07/11/2025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1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AE3D0-2505-4FED-8171-34F8316DF83E}" type="datetime1">
              <a:rPr lang="pt-BR" smtClean="0"/>
              <a:t>07/11/2025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17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682FE-10A1-4DB9-9812-17FF4F4DA0AC}" type="datetime1">
              <a:rPr lang="pt-BR" smtClean="0"/>
              <a:t>07/11/2025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61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13DC-44D8-41B2-BFCB-D941DFD8D905}" type="datetime1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4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BB04B-F3FE-4284-A087-615AB908940B}" type="datetime1">
              <a:rPr lang="pt-BR" smtClean="0"/>
              <a:t>07/11/2025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7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E36E5-AAC9-4304-B3F7-60C6BB57FA81}" type="datetime1">
              <a:rPr lang="pt-BR" smtClean="0"/>
              <a:t>07/11/2025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LLMs Descomplicados - Brenda G. Gouveia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6B0CF-DFDE-4FE6-9AE3-B99502982A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9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brendaggouveia@email.com" TargetMode="External"/><Relationship Id="rId2" Type="http://schemas.openxmlformats.org/officeDocument/2006/relationships/hyperlink" Target="http://www.linkedin.com/in/brenda-gomes-gouveia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enda-gouvei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24F9CB-C783-B923-7FE1-45E975B5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620"/>
            <a:ext cx="6858000" cy="73460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C2D018C-50AF-A196-DAD9-64B0B8A856E8}"/>
              </a:ext>
            </a:extLst>
          </p:cNvPr>
          <p:cNvSpPr/>
          <p:nvPr/>
        </p:nvSpPr>
        <p:spPr>
          <a:xfrm>
            <a:off x="0" y="-1"/>
            <a:ext cx="6858000" cy="1744620"/>
          </a:xfrm>
          <a:prstGeom prst="rect">
            <a:avLst/>
          </a:prstGeom>
          <a:solidFill>
            <a:srgbClr val="1E2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91404B5-A08B-8D30-E49F-E01AF0B6F5FD}"/>
              </a:ext>
            </a:extLst>
          </p:cNvPr>
          <p:cNvSpPr/>
          <p:nvPr/>
        </p:nvSpPr>
        <p:spPr>
          <a:xfrm>
            <a:off x="0" y="9033691"/>
            <a:ext cx="6858000" cy="872309"/>
          </a:xfrm>
          <a:prstGeom prst="rect">
            <a:avLst/>
          </a:prstGeom>
          <a:solidFill>
            <a:srgbClr val="1E2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BFF8923-F495-5C63-4402-1117C5D3F68E}"/>
              </a:ext>
            </a:extLst>
          </p:cNvPr>
          <p:cNvSpPr txBox="1"/>
          <p:nvPr/>
        </p:nvSpPr>
        <p:spPr>
          <a:xfrm>
            <a:off x="-711189" y="248644"/>
            <a:ext cx="8181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solidFill>
                  <a:schemeClr val="bg1">
                    <a:lumMod val="9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4000" dirty="0">
                <a:solidFill>
                  <a:srgbClr val="FFFF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  <a:r>
              <a:rPr lang="pt-BR" sz="4000" dirty="0">
                <a:solidFill>
                  <a:srgbClr val="BCE3FF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Descomplicados</a:t>
            </a:r>
            <a:r>
              <a:rPr lang="pt-BR" sz="4000" dirty="0">
                <a:solidFill>
                  <a:srgbClr val="FFFF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F75EA1-DD77-F9B9-6640-7D6142B9948A}"/>
              </a:ext>
            </a:extLst>
          </p:cNvPr>
          <p:cNvSpPr txBox="1"/>
          <p:nvPr/>
        </p:nvSpPr>
        <p:spPr>
          <a:xfrm>
            <a:off x="139302" y="872309"/>
            <a:ext cx="6480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3E3E3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Como Funcionam os Modelos de Linguagem que Estão Moldando a Inteligência Artificial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C2E3B2-67B3-A038-C629-C78303781953}"/>
              </a:ext>
            </a:extLst>
          </p:cNvPr>
          <p:cNvSpPr txBox="1"/>
          <p:nvPr/>
        </p:nvSpPr>
        <p:spPr>
          <a:xfrm>
            <a:off x="1950770" y="9267497"/>
            <a:ext cx="295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3E3E3"/>
                </a:solidFill>
                <a:latin typeface="Inter 24pt Medium" panose="02000503000000020004" pitchFamily="2" charset="0"/>
                <a:ea typeface="Inter 24pt Medium" panose="02000503000000020004" pitchFamily="2" charset="0"/>
                <a:cs typeface="Poppins" panose="00000800000000000000" pitchFamily="2" charset="0"/>
              </a:rPr>
              <a:t>Brenda G. Gouveia</a:t>
            </a:r>
          </a:p>
        </p:txBody>
      </p:sp>
    </p:spTree>
    <p:extLst>
      <p:ext uri="{BB962C8B-B14F-4D97-AF65-F5344CB8AC3E}">
        <p14:creationId xmlns:p14="http://schemas.microsoft.com/office/powerpoint/2010/main" val="2925170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0D4D3-D94C-5DBD-02DD-62AE11458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021660FB-E631-5E4A-A352-48AD427115FC}"/>
              </a:ext>
            </a:extLst>
          </p:cNvPr>
          <p:cNvSpPr txBox="1"/>
          <p:nvPr/>
        </p:nvSpPr>
        <p:spPr>
          <a:xfrm>
            <a:off x="564138" y="1452187"/>
            <a:ext cx="57297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Imagine a frase: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 “O gato subiu no telhado porque chovia.”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Um modelo comum só entenderia que “chovia” vem depois de “telhado”. Mas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sabe que “chovia” é a causa da ação do gato.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 habilidade de “entender relações entre palavras” é chamada de atenção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attention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Analogia: pense em um professor em sala de aula. Todos os alunos (palavras) falam ao mesmo tempo, mas o professor (o modelo) decide em quem prestar atenção para compreender o sentido geral da conversa.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93C63779-FE10-F165-85D2-3A6D47275B79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Conceito De “Atenção”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846DC3D-261D-5080-5EA6-C0CDD1E58DC9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4DD3558-F8F2-B6AE-7CC0-C5751DEBAF96}"/>
              </a:ext>
            </a:extLst>
          </p:cNvPr>
          <p:cNvSpPr/>
          <p:nvPr/>
        </p:nvSpPr>
        <p:spPr>
          <a:xfrm>
            <a:off x="644352" y="2098963"/>
            <a:ext cx="60915" cy="187037"/>
          </a:xfrm>
          <a:prstGeom prst="rect">
            <a:avLst/>
          </a:prstGeom>
          <a:solidFill>
            <a:srgbClr val="FEE4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C9D8483-2040-3CB5-A7C6-C2D03C28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37" y="5367337"/>
            <a:ext cx="4714875" cy="4714875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197AA271-D70A-4AEC-1957-12114AA7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73C503BE-ACC8-4779-F1D0-91E658BC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311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636C0-B36D-8490-EC4D-54B739B9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F4F32CCF-09CA-1764-5A59-08809375EC2E}"/>
              </a:ext>
            </a:extLst>
          </p:cNvPr>
          <p:cNvSpPr txBox="1"/>
          <p:nvPr/>
        </p:nvSpPr>
        <p:spPr>
          <a:xfrm>
            <a:off x="564138" y="1517565"/>
            <a:ext cx="5729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é composto por múltiplas camadas empilhadas, cada uma responsável por compreender diferentes aspectos da linguagem: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Algumas detectam estrutura e gramática;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Outras interpretam emoções e intenção;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Outras compreendem contextos de longo alcance.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Essas camadas funcionam como níveis de interpretação, refinando o entendimento do modelo até chegar a uma resposta natural e coerente.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DFDBD08-45D9-E4CE-5352-A6C2513E6E8B}"/>
              </a:ext>
            </a:extLst>
          </p:cNvPr>
          <p:cNvSpPr txBox="1"/>
          <p:nvPr/>
        </p:nvSpPr>
        <p:spPr>
          <a:xfrm>
            <a:off x="638741" y="375237"/>
            <a:ext cx="572972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As camadas do </a:t>
            </a:r>
            <a:r>
              <a:rPr lang="pt-BR" sz="29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Transformer</a:t>
            </a:r>
            <a:endParaRPr lang="pt-BR" sz="2900" dirty="0">
              <a:solidFill>
                <a:srgbClr val="FEE44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97B197-5E89-24AE-3B7F-BF2443DF9DA1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Blue chip: Los retos de la arquitectura Transformer">
            <a:extLst>
              <a:ext uri="{FF2B5EF4-FFF2-40B4-BE49-F238E27FC236}">
                <a16:creationId xmlns:a16="http://schemas.microsoft.com/office/drawing/2014/main" id="{09E6BDB9-A64E-E176-7AA9-BEA682F9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" y="5451483"/>
            <a:ext cx="5740407" cy="293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7AC21A6-081F-CB5B-2343-9ADD0DCAE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244166-34F7-7A0E-1F5A-A2F9EAFF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9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00978-5442-C667-2EDB-0DDEE4F53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A1421896-899A-818C-45A5-74E9738806A7}"/>
              </a:ext>
            </a:extLst>
          </p:cNvPr>
          <p:cNvSpPr txBox="1"/>
          <p:nvPr/>
        </p:nvSpPr>
        <p:spPr>
          <a:xfrm>
            <a:off x="564138" y="1517565"/>
            <a:ext cx="57297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aprendizado de um modelo como o ChatGPT começa com um processo chamado pré-treinamento. Nessa fase, o modelo recebe uma imensa quantidade de textos — livros, artigos, sites e outras fontes públicas — e aprende a prever qual será a próxima palavra em uma sequência.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Por exemplo, se ele lê “O gato subiu no...”, o modelo tenta adivinhar a próxima palavra. Se erra, ajusta internamente bilhões de parâmetros — valores numéricos que determinam como ele processa as informações. Esses pequenos ajustes são feitos milhões de vezes, até que o modelo consiga capturar padrões complexos da linguagem, como gramática, estilo e até relações entre ideias.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Esse processo é chamado de aprendizado supervisionado: o modelo observa exemplos corretos e aprende com os próprios erros. O resultado é um modelo que sabe gerar texto coerente, mas ainda não entende o que é útil ou apropriado em uma conversa com humanos.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F2B89E61-26DC-7C87-5871-0DF6AE71F473}"/>
              </a:ext>
            </a:extLst>
          </p:cNvPr>
          <p:cNvSpPr txBox="1"/>
          <p:nvPr/>
        </p:nvSpPr>
        <p:spPr>
          <a:xfrm>
            <a:off x="638741" y="375237"/>
            <a:ext cx="572972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Como os modelos aprendem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289B869-533F-90A9-170D-51A676669130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6" name="Picture 4" descr="OpenAI lança modelo básico de treinamento de IA generativa">
            <a:extLst>
              <a:ext uri="{FF2B5EF4-FFF2-40B4-BE49-F238E27FC236}">
                <a16:creationId xmlns:a16="http://schemas.microsoft.com/office/drawing/2014/main" id="{0ACF84A5-2B62-D17C-AAF6-EA1F6EEB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10" y="7149876"/>
            <a:ext cx="3431779" cy="221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D42E0B-18CC-C7C3-90B0-1ED4D310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4055DC7-AC77-7C69-A176-DE7025EA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93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FF8F1-EE1E-8DFC-EBC8-BBCBA479B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18CFA38D-5755-377F-E326-8595BBE87403}"/>
              </a:ext>
            </a:extLst>
          </p:cNvPr>
          <p:cNvSpPr txBox="1"/>
          <p:nvPr/>
        </p:nvSpPr>
        <p:spPr>
          <a:xfrm>
            <a:off x="564138" y="1517565"/>
            <a:ext cx="57297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Para melhorar esse aspecto, entra uma segunda etapa: o RLHF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Reinforcement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Learning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from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Human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Feedback), ou aprendizado por reforço com feedback humano. Nessa fase, pessoas reais avaliam diferentes respostas geradas pelo modelo e indicam quais são melhores. O sistema aprende, então, a preferir respostas mais claras, seguras e relevantes, usando técnicas de aprendizado por reforço — um tipo de treinamento onde o modelo “recebe recompensas” por boas respostas e “penalidades” por respostas ruins.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Graças a essa combinação — pré-treinamento com grandes volumes de dados e refinamento com feedback humano — modelos como o ChatGPT conseguem responder de forma natural, adaptando-se ao contexto da conversa e demonstrando um comportamento que parece, à primeira vista, “inteligente”.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058DA16-341B-FD0F-D144-816D29A18B8E}"/>
              </a:ext>
            </a:extLst>
          </p:cNvPr>
          <p:cNvSpPr txBox="1"/>
          <p:nvPr/>
        </p:nvSpPr>
        <p:spPr>
          <a:xfrm>
            <a:off x="638741" y="375237"/>
            <a:ext cx="57297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Como os modelos aprendem </a:t>
            </a:r>
          </a:p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Continuação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0B0EA2-6F91-1DCA-258E-F63D15C408CD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 descr="Feedback Special Lineal color icon">
            <a:extLst>
              <a:ext uri="{FF2B5EF4-FFF2-40B4-BE49-F238E27FC236}">
                <a16:creationId xmlns:a16="http://schemas.microsoft.com/office/drawing/2014/main" id="{D3764AE9-1CFC-D12C-7AD3-A4561F5B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894" y="6444665"/>
            <a:ext cx="2842212" cy="284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F24531-5877-41C0-12A5-6C85BD6D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A201CF-A587-E7CD-13F9-B78782E5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62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0C4F-9C92-F009-F4E5-77ACD42BD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">
            <a:extLst>
              <a:ext uri="{FF2B5EF4-FFF2-40B4-BE49-F238E27FC236}">
                <a16:creationId xmlns:a16="http://schemas.microsoft.com/office/drawing/2014/main" id="{5A16D9EF-FB58-7BB0-3F98-60A7A82F72EE}"/>
              </a:ext>
            </a:extLst>
          </p:cNvPr>
          <p:cNvSpPr txBox="1"/>
          <p:nvPr/>
        </p:nvSpPr>
        <p:spPr>
          <a:xfrm>
            <a:off x="431787" y="4750088"/>
            <a:ext cx="5994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Os principais modelos atuais</a:t>
            </a:r>
          </a:p>
        </p:txBody>
      </p:sp>
      <p:sp>
        <p:nvSpPr>
          <p:cNvPr id="2" name="Título">
            <a:extLst>
              <a:ext uri="{FF2B5EF4-FFF2-40B4-BE49-F238E27FC236}">
                <a16:creationId xmlns:a16="http://schemas.microsoft.com/office/drawing/2014/main" id="{0BD9F758-FB39-22B8-7B61-5621EC576FB1}"/>
              </a:ext>
            </a:extLst>
          </p:cNvPr>
          <p:cNvSpPr txBox="1"/>
          <p:nvPr/>
        </p:nvSpPr>
        <p:spPr>
          <a:xfrm>
            <a:off x="1689483" y="2841576"/>
            <a:ext cx="330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ln>
                  <a:solidFill>
                    <a:srgbClr val="FEE440"/>
                  </a:solidFill>
                </a:ln>
                <a:noFill/>
                <a:latin typeface="Poppins bold" panose="00000800000000000000" pitchFamily="2" charset="0"/>
                <a:cs typeface="Poppins bold" panose="00000800000000000000" pitchFamily="2" charset="0"/>
              </a:rPr>
              <a:t>03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9BB0F1-6166-2DC7-0003-D1749BD9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1DECCD-F317-40C8-1827-2C9569D6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25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D5D5C-1A01-873B-C408-805345F4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14756CC4-8DB3-F1A8-955F-C710FEFDD9B1}"/>
              </a:ext>
            </a:extLst>
          </p:cNvPr>
          <p:cNvSpPr txBox="1"/>
          <p:nvPr/>
        </p:nvSpPr>
        <p:spPr>
          <a:xfrm>
            <a:off x="564138" y="1517565"/>
            <a:ext cx="572972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Vivemos uma verdadeira corrida pela criação dos modelos de linguagem mais inteligentes, éticos e acessíveis. Cada empresa tem sua própria filosofia: algumas priorizam a inovação aberta, outras focam em segurança, eficiência ou integração com o dia a dia.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principais nomes do momento são: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Principais Modelos de Linguagem</a:t>
            </a:r>
          </a:p>
          <a:p>
            <a:pPr algn="just"/>
            <a:endParaRPr lang="pt-BR" b="1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GPT (ChatGPT)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—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OpenAI, 2018–2025</a:t>
            </a:r>
          </a:p>
          <a:p>
            <a:pPr marL="271463" lvl="1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Versátil, com domínio da linguagem natural e constante evolução.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Claude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— </a:t>
            </a:r>
            <a:r>
              <a:rPr lang="pt-BR" b="1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Anthropic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2023</a:t>
            </a:r>
          </a:p>
          <a:p>
            <a:pPr marL="271463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Focado em ética, segurança e alinhamento com valores humanos.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Gemini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—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Google </a:t>
            </a:r>
            <a:r>
              <a:rPr lang="pt-BR" b="1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DeepMind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2023</a:t>
            </a:r>
          </a:p>
          <a:p>
            <a:pPr marL="271463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Multimodal: compreende texto, imagens e sons de forma integrada.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LLaMA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—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Meta (Facebook), 2023</a:t>
            </a:r>
          </a:p>
          <a:p>
            <a:pPr marL="271463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Modelo aberto e colaborativo, voltado à pesquisa acadêmica e comunitária.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Mistral / </a:t>
            </a: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Mixtral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—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Mistral AI (Europa), 2024</a:t>
            </a:r>
          </a:p>
          <a:p>
            <a:pPr marL="271463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Leve, eficiente e otimizado para alto desempenho.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—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Microsoft, 2023</a:t>
            </a:r>
          </a:p>
          <a:p>
            <a:pPr marL="271463"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Integra IA às principais ferramentas de produtividade, como Word e Excel.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541DCEDF-FC0C-18DC-D5B6-0E5CA42CDF49}"/>
              </a:ext>
            </a:extLst>
          </p:cNvPr>
          <p:cNvSpPr txBox="1"/>
          <p:nvPr/>
        </p:nvSpPr>
        <p:spPr>
          <a:xfrm>
            <a:off x="638741" y="375237"/>
            <a:ext cx="572972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cenário atual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0A7B18-21A4-E8CE-5E49-5933A7CE2B0E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6EACDA8-DE3B-6BC0-1366-FAAE3F79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C9F53CA-B847-F130-C4E1-77BFF187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555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C3740-4F89-E640-C930-65EF23673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8F44923B-5E84-7C94-790A-F510085EB10F}"/>
              </a:ext>
            </a:extLst>
          </p:cNvPr>
          <p:cNvSpPr txBox="1"/>
          <p:nvPr/>
        </p:nvSpPr>
        <p:spPr>
          <a:xfrm>
            <a:off x="564138" y="1810327"/>
            <a:ext cx="57297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GPT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Generative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Pre-trained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), criado pela OpenAI, foi quem apresentou a IA generativa para o grande público. Com o ChatGPT, milhões de pessoas começaram a conversar com uma IA de forma simples e natural.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Suas versões mais recentes, como o GPT-4o e até o GPT-5, ampliaram muito as capacidades do modelo. Por exemplo, o GPT-4o (“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omni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”) entende texto, voz, imagem e gera respostas que misturam esses formatos.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Já o GPT-5, segundo a OpenAI, traz ganhos importantes em raciocínio, multimodalidade e uso de ferramentas.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GPT é o “coração” de muitas ferramentas atuais — inclusive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da Microsoft, como veremos mais adiante.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Curiosidade: o GPT aprende prevendo qual será a próxima palavra em trilhões de frases. Essa simples tarefa de “completar texto” é poderosa o bastante para ensinar à máquina gramática, contexto e até lógica humana.</a:t>
            </a:r>
            <a:endParaRPr lang="pt-BR" i="1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6876E7B7-A2B1-31E8-9F75-31ED7B4874FE}"/>
              </a:ext>
            </a:extLst>
          </p:cNvPr>
          <p:cNvSpPr txBox="1"/>
          <p:nvPr/>
        </p:nvSpPr>
        <p:spPr>
          <a:xfrm>
            <a:off x="638741" y="375237"/>
            <a:ext cx="57000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GPT: o modelo que popularizou a IA generativa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6B2ADB2-DF71-C9E7-0B78-BFAF44352A4C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47CB68-8BA1-2555-52BB-5C529F55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7839481"/>
            <a:ext cx="3931920" cy="1541082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F674529-C82D-BEF2-5146-ACF25A6A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02F6DC-1404-9B0F-BCF8-7CF70C550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73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0F40E-877F-BE01-B453-EAB45EC87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8EDBBFE6-150D-C5BF-F6D3-1E2C12061ACE}"/>
              </a:ext>
            </a:extLst>
          </p:cNvPr>
          <p:cNvSpPr txBox="1"/>
          <p:nvPr/>
        </p:nvSpPr>
        <p:spPr>
          <a:xfrm>
            <a:off x="564138" y="1833187"/>
            <a:ext cx="5729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Claude, criado pela empresa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Anthropic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é conhecido por seu foco em segurança e ética. Ele foi desenvolvido com base no conceito de “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Constitutional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AI”, uma espécie de constituição de princípios que orienta o modelo a tomar decisões mais responsáveis e alinhadas a valores humanos.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Por isso, o Claude é amplamente utilizado em ambientes empresariais e educacionais, onde é essencial minimizar riscos de erro, viés ou interpretações indevidas. Sua linguagem é clara, empática e polida, ideal para quem busca respostas bem estruturadas e confiáveis.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💡Curiosidade: o nome Claude é uma homenagem a Claude Shannon, o “pai da Teoria da Informação”.</a:t>
            </a:r>
          </a:p>
          <a:p>
            <a:pPr algn="just"/>
            <a:endParaRPr lang="pt-BR" i="1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6F373E93-21AC-90A2-375B-5CC1717B8416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Claude: o modelo que prioriza segurança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9E1F33-DF6E-59F2-23BD-0694AB3A12DF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194" name="Picture 2" descr="Todo lo que tienes que saber sobre Claude, la IA de Anthropic - Softonic">
            <a:extLst>
              <a:ext uri="{FF2B5EF4-FFF2-40B4-BE49-F238E27FC236}">
                <a16:creationId xmlns:a16="http://schemas.microsoft.com/office/drawing/2014/main" id="{384CC53E-4531-E9B7-B8E3-18F142BC4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" t="13882" r="-3683" b="9060"/>
          <a:stretch>
            <a:fillRect/>
          </a:stretch>
        </p:blipFill>
        <p:spPr bwMode="auto">
          <a:xfrm>
            <a:off x="859875" y="6477001"/>
            <a:ext cx="5257800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0138D7F-C131-C689-855D-45E13B9B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3B4E90-5A75-8D87-007D-78C8E7D3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69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1A3CB-637F-5218-F23D-47DCF0DD1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098A5CB9-3DB3-FEB8-B961-982EF30CDA8D}"/>
              </a:ext>
            </a:extLst>
          </p:cNvPr>
          <p:cNvSpPr txBox="1"/>
          <p:nvPr/>
        </p:nvSpPr>
        <p:spPr>
          <a:xfrm>
            <a:off x="564138" y="1833187"/>
            <a:ext cx="5729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Gemini, desenvolvido pela Google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DeepMind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representa um grande passo rumo à inteligência multimodal — isto é, capaz de compreender e gerar texto, imagem, som e até código de forma integrada.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Em termos práticos, o Gemini pode: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Explicar o conteúdo de uma imagem,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Analisar gráficos e tabelas,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Escrever ou revisar código,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 até responder por voz a uma pergunta falada.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modelo está sendo incorporado a produtos do Google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Workspace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(como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Docs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Sheets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 Gmail) e também ao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Bard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tornando-se um assistente de IA presente no dia a dia de milhões de usuários.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907C6FE3-C988-134B-6207-3EADCB1AB5BF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Gemini: o cérebro multimodal do Google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91405C-436C-A9FF-5B55-C7404833E4C4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880DD7-5F01-FCAC-2A35-6D8C56C8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9" t="20786" r="9022" b="18844"/>
          <a:stretch>
            <a:fillRect/>
          </a:stretch>
        </p:blipFill>
        <p:spPr>
          <a:xfrm>
            <a:off x="1607819" y="6911500"/>
            <a:ext cx="3642360" cy="1665079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7327057-3592-B369-774E-66491C87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A580CD7-B492-2CE8-F426-B2688EFC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990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91274-F27A-8824-22B0-A2D4796A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B6766CA5-D38C-6C79-BF98-E9EF1A931F3F}"/>
              </a:ext>
            </a:extLst>
          </p:cNvPr>
          <p:cNvSpPr txBox="1"/>
          <p:nvPr/>
        </p:nvSpPr>
        <p:spPr>
          <a:xfrm>
            <a:off x="609086" y="1787467"/>
            <a:ext cx="57297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LLaMA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(Large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Language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Model Meta AI) é o principal modelo de código aberto da atualidade, desenvolvido pela Meta (Facebook).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Sua proposta é clara: tornar a pesquisa em IA mais acessível e colaborativa.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Com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LLaMA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pesquisadores e desenvolvedores do mundo inteiro podem estudar, adaptar e criar suas próprias versões.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 serviu de base para inúmeros projetos comunitários, como Alpaca,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Vicuna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Ollama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impulsionando a inovação fora das grandes Big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Techs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Analogia simples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o </a:t>
            </a:r>
            <a:r>
              <a:rPr lang="pt-BR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LLaMA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faz pelos modelos de linguagem o que o Linux fez pelos sistemas operacionais — democratiza o acesso ao conhecimento e estimula a inovação aberta.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6AB10F6D-C222-8690-833F-775B0E29BBC8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LLaMA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: o código aberto da Meta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2C4274B-34D8-A888-7089-FC3D0048A6A8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261708E-2C65-0734-36E7-9518D9F74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43" y="7358060"/>
            <a:ext cx="3669207" cy="1955620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A1E73EB-E399-5B9A-05F0-AA8AAAE0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22E84A7-F73F-6647-37E7-B8F7E4B4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66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F07DF-77D6-261D-7BBB-28EA48FA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393BA529-BA09-3FA7-A150-03BA0F6678A6}"/>
              </a:ext>
            </a:extLst>
          </p:cNvPr>
          <p:cNvSpPr txBox="1"/>
          <p:nvPr/>
        </p:nvSpPr>
        <p:spPr>
          <a:xfrm>
            <a:off x="563832" y="2735313"/>
            <a:ext cx="57000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Nos últimos anos, a inteligência artificial deu um salto impressionante. Modelos como o ChatGPT, Gemini e Claude se tornaram parte do nosso dia a dia — respondendo perguntas, criando textos e até gerando código. Mas por trás dessa aparente “mágica”, existe uma base sólida de ciência e engenharia: os Modelos de Linguagem de Grande Escala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Este ebook foi criado com o objetivo de explicar de forma simples, visual e didática o que são esses modelos, como funcionam e por que estão transformando tantas áreas — da educação à indústria. Mesmo que você não tenha formação técnica, vai descobrir como a linguagem humana e a computação se encontram de forma surpreendente. Boa leitura e bem-vindo(a) à era da linguagem generativa.</a:t>
            </a:r>
            <a:endParaRPr lang="pt-BR" dirty="0">
              <a:latin typeface="+mj-lt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C64AFEEE-20F6-974B-6885-E59C0FEE0FFE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Introdução</a:t>
            </a:r>
          </a:p>
        </p:txBody>
      </p:sp>
      <p:sp>
        <p:nvSpPr>
          <p:cNvPr id="7" name="Subtítulo">
            <a:extLst>
              <a:ext uri="{FF2B5EF4-FFF2-40B4-BE49-F238E27FC236}">
                <a16:creationId xmlns:a16="http://schemas.microsoft.com/office/drawing/2014/main" id="{18CDBDB7-FFAD-25B5-7F47-61D6A5FAF11B}"/>
              </a:ext>
            </a:extLst>
          </p:cNvPr>
          <p:cNvSpPr txBox="1"/>
          <p:nvPr/>
        </p:nvSpPr>
        <p:spPr>
          <a:xfrm>
            <a:off x="563833" y="1612147"/>
            <a:ext cx="570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DCE7F9"/>
                </a:solidFill>
                <a:latin typeface="Poppins Medium" panose="02000000000000000000" pitchFamily="2" charset="0"/>
                <a:cs typeface="Poppins Medium" panose="02000000000000000000" pitchFamily="2" charset="0"/>
              </a:rPr>
              <a:t>A Revolução dos Modelos de Linguagem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19397E-30F7-B2BC-5016-4E2A67BB35A1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338" name="Picture 2" descr="I.A">
            <a:extLst>
              <a:ext uri="{FF2B5EF4-FFF2-40B4-BE49-F238E27FC236}">
                <a16:creationId xmlns:a16="http://schemas.microsoft.com/office/drawing/2014/main" id="{1433D106-AD57-6D7A-B1A7-AF6A14F31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77" y="7419071"/>
            <a:ext cx="2947776" cy="16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48CEAA-9968-0132-6439-E1FF69B2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LLMs</a:t>
            </a:r>
            <a:r>
              <a:rPr lang="pt-BR" dirty="0"/>
              <a:t>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11F98CA-C09F-425D-AEFF-9AEA8796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356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B733F-08A3-CDA6-4E33-14724C6B4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CBD8CB5B-73A9-A3F7-0602-C9D694B7123B}"/>
              </a:ext>
            </a:extLst>
          </p:cNvPr>
          <p:cNvSpPr txBox="1"/>
          <p:nvPr/>
        </p:nvSpPr>
        <p:spPr>
          <a:xfrm>
            <a:off x="579119" y="1848427"/>
            <a:ext cx="5729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 startup Mistral AI, sediada na França, segue uma filosofia diferente: criar modelos menores, rápidos e eficientes.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Eles introduziram o conceito de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Mixture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of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Experts (Mistura de Especialistas), no qual o modelo ativa apenas os “blocos” necessários para cada tipo de tarefa.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Esse método reduz drasticamente o consumo de energia e torna a IA mais sustentável e acessível, capaz até de rodar em dispositivos pessoais.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modelos Mistral 7B 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Mixtral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8x7B estão ganhando destaque entre startups e laboratórios que buscam independência tecnológica das grandes corporações.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Ideia principal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a Mistral mostra que nem sempre é preciso um modelo gigantesco para alcançar grande desempenho.</a:t>
            </a:r>
            <a:endParaRPr lang="pt-BR" i="1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FE807408-0FC7-6AB5-725B-8BD92C3A48CF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Mistral e </a:t>
            </a:r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Mixtral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: os modelos leves da Europa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F7C1632-E612-F83E-AD61-4984B2AAE930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AutoShape 2" descr="MISTRAL AI Raised €385 Million: The European Tech Giant">
            <a:extLst>
              <a:ext uri="{FF2B5EF4-FFF2-40B4-BE49-F238E27FC236}">
                <a16:creationId xmlns:a16="http://schemas.microsoft.com/office/drawing/2014/main" id="{B2A6ACAF-725E-7386-240B-E9C700C8BA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F6B0AA-CB88-5D5D-3B90-FD95BF3D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53" t="18005" r="16202" b="14006"/>
          <a:stretch>
            <a:fillRect/>
          </a:stretch>
        </p:blipFill>
        <p:spPr>
          <a:xfrm>
            <a:off x="1664377" y="7199043"/>
            <a:ext cx="3529245" cy="2022376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E38C29A-9B22-0C2E-1594-8D15E0DD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27FFED0-F120-7FDF-EB53-91547C46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18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DCA9F-1033-448C-423A-3FD725037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0C4148AE-45F7-3FFB-8771-6BE86AA06E70}"/>
              </a:ext>
            </a:extLst>
          </p:cNvPr>
          <p:cNvSpPr txBox="1"/>
          <p:nvPr/>
        </p:nvSpPr>
        <p:spPr>
          <a:xfrm>
            <a:off x="579119" y="1833187"/>
            <a:ext cx="572972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Microsoft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é um dos exemplos mais práticos de como a IA generativa está transformando o trabalho do dia a dia. Ele é alimentado pelos modelos da OpenAI (principalmente o GPT-4) e integra a IA diretamente às ferramentas de produtividade da Microsoft.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Atualmente,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está presente em: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Microsoft 365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— gera textos, resumos, apresentações e fórmulas automáticas no Word, Excel, PowerPoint e Outlook;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Windows 11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— atua como um assistente integrado ao sistema operacional;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GitHub </a:t>
            </a: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— ajuda desenvolvedores a programar com mais eficiência.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</a:t>
            </a:r>
            <a:r>
              <a:rPr lang="pt-BR" b="1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Exemplo prático:</a:t>
            </a: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No Word, você pode pedir: “Resuma este relatório em três parágrafos claros” — e o </a:t>
            </a:r>
            <a:r>
              <a:rPr lang="pt-BR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faz isso em segundos.</a:t>
            </a: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No Excel, ele pode gerar automaticamente um gráfico a partir de uma planilha, ou explicar uma fórmula complexa em linguagem simples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é a ponte entre a IA generativa e o trabalho real, ajudando profissionais de diferentes áreas a aumentar a produtividade e reduzir tarefas repetitivas.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786E0618-951D-F416-4F54-C1FDB3DDF3CD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Copilot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: o assistente inteligente da Microsoft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450B3C-05DA-9E00-5E42-D5A3E4BDD654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B73AF3-64E5-4B33-5DFB-AF19359C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80AD9D-40CE-32F4-A97B-6AE78296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03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4CF769-59AC-E9C8-12D4-E599DF2F7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">
            <a:extLst>
              <a:ext uri="{FF2B5EF4-FFF2-40B4-BE49-F238E27FC236}">
                <a16:creationId xmlns:a16="http://schemas.microsoft.com/office/drawing/2014/main" id="{DE0CA76D-AFA8-FFFF-3B53-BF73B14AE814}"/>
              </a:ext>
            </a:extLst>
          </p:cNvPr>
          <p:cNvSpPr txBox="1"/>
          <p:nvPr/>
        </p:nvSpPr>
        <p:spPr>
          <a:xfrm>
            <a:off x="431787" y="4750088"/>
            <a:ext cx="5994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Como os </a:t>
            </a:r>
            <a:r>
              <a:rPr lang="pt-BR" sz="48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4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estão sendo usados na prática</a:t>
            </a:r>
          </a:p>
        </p:txBody>
      </p:sp>
      <p:sp>
        <p:nvSpPr>
          <p:cNvPr id="2" name="Título">
            <a:extLst>
              <a:ext uri="{FF2B5EF4-FFF2-40B4-BE49-F238E27FC236}">
                <a16:creationId xmlns:a16="http://schemas.microsoft.com/office/drawing/2014/main" id="{9B6C9580-A72E-6CB7-FE65-686FD0D09F67}"/>
              </a:ext>
            </a:extLst>
          </p:cNvPr>
          <p:cNvSpPr txBox="1"/>
          <p:nvPr/>
        </p:nvSpPr>
        <p:spPr>
          <a:xfrm>
            <a:off x="1689483" y="2841576"/>
            <a:ext cx="330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ln>
                  <a:solidFill>
                    <a:srgbClr val="FEE440"/>
                  </a:solidFill>
                </a:ln>
                <a:noFill/>
                <a:latin typeface="Poppins bold" panose="00000800000000000000" pitchFamily="2" charset="0"/>
                <a:cs typeface="Poppins bold" panose="00000800000000000000" pitchFamily="2" charset="0"/>
              </a:rPr>
              <a:t>04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4B5FB9-36F7-A840-7176-3481ED87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F8F2BA-82F5-6F79-910E-B5A61F8B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49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37973-9E5F-C109-B838-CD5F70F2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4C9246B2-9438-5C51-C7C5-3E5A5C31DA8A}"/>
              </a:ext>
            </a:extLst>
          </p:cNvPr>
          <p:cNvSpPr txBox="1"/>
          <p:nvPr/>
        </p:nvSpPr>
        <p:spPr>
          <a:xfrm>
            <a:off x="579119" y="1833187"/>
            <a:ext cx="5729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Antigamente, conversar com um robô era frustrante: você dizia algo fora do script e ele travava. Hoje, 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mudaram tudo. Eles são capazes de manter diálogos naturais, lembrar contexto e até reformular respostas com base no que o usuário diz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. 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Exemplo real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Empresas de atendimento ao cliente usam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para entender as intenções do consumidor. Se alguém escreve “meu produto chegou quebrado”, o sistema reconhece o problema, pede desculpas e inicia automaticamente o processo de troca — sem depender de respostas pré-programadas.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Esses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chatbots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já estão em sites de bancos, lojas virtuais e até órgãos públicos, oferecendo um atendimento mais humano, ágil e empático.</a:t>
            </a:r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B1341DBE-E2EC-D376-CA95-6AADB443BAA6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Chatbots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que realmente conversam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56AAB1-EE48-DB51-D385-EED9DA012330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B7C323-9B83-3269-B280-8FBD92DA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06" y="6738234"/>
            <a:ext cx="4089588" cy="2227661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B0E231-BC2E-D5C6-6340-6F9487E8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6BED6A6-A07A-5760-B76B-92941247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289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CC164C-3A9A-FE30-2D8C-76EA8446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E6DEE5C7-764A-2169-85F6-73B83591F39C}"/>
              </a:ext>
            </a:extLst>
          </p:cNvPr>
          <p:cNvSpPr txBox="1"/>
          <p:nvPr/>
        </p:nvSpPr>
        <p:spPr>
          <a:xfrm>
            <a:off x="579119" y="1802707"/>
            <a:ext cx="57297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Para quem programa, os modelos de linguagem se tornaram assistentes de código.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Eles explicam erros, sugerem melhorias e até escrevem trechos inteiros de programas.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Com ferramentas como GitHub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ChatGPT e Gemini, é possível descrever em linguagem natural o que se deseja (“crie uma função que organize esta lista em ordem alfabética”), e o modelo escreve o código automaticamente.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Isso não substitui o desenvolvedor — mas aumenta a produtividade e permite que ele se concentre em resolver problemas maiores, e não em detalhes repetitivos.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22571F5-211D-5621-7304-0897C583AB1C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no trabalho dos desenvolvedores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C2A0E3-BA6E-A19E-5823-BCCF0FC74CB7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290" name="Picture 2" descr="Entenda o trabalho de um Desenvolvedor de Sistemas! - Notícias ...">
            <a:extLst>
              <a:ext uri="{FF2B5EF4-FFF2-40B4-BE49-F238E27FC236}">
                <a16:creationId xmlns:a16="http://schemas.microsoft.com/office/drawing/2014/main" id="{2BCEFC22-7776-FC1A-558E-F825DCC3F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87" y="6123277"/>
            <a:ext cx="3064425" cy="30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A3087E-F45E-C641-3A81-6F58B48C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D6D561-16CB-2AD2-757D-12D20C1F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92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AB42F-44D5-72FB-98F8-61CEDF7C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0A6BA37E-ABD3-8C61-62D3-135E3F409E06}"/>
              </a:ext>
            </a:extLst>
          </p:cNvPr>
          <p:cNvSpPr txBox="1"/>
          <p:nvPr/>
        </p:nvSpPr>
        <p:spPr>
          <a:xfrm>
            <a:off x="579119" y="1848427"/>
            <a:ext cx="57297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No ensino, 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funcionam como tutores virtuais. Eles adaptam explicações ao nível do aluno e podem ensinar o mesmo conteúdo de várias formas — por exemplo, explicando Matemática com analogias do cotidiano ou traduzindo termos técnicos para uma linguagem mais simples.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Imagine: um estudante de Física pode pedir “explique leis de Newton como se eu tivesse 10 anos”, e o modelo gera uma explicação lúdica, fácil e eficaz.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Isso democratiza o conhecimento e dá acesso a educação personalizada, mesmo para quem não tem professores disponíveis o tempo todo..</a:t>
            </a:r>
          </a:p>
          <a:p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EC6032C1-BF75-E388-A6FD-1CE744B21312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Educação e aprendizado personalizado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B6C6E7D-F14B-99AC-4D49-AA1B6398107E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314" name="Picture 2" descr="Agentes IA, LLMs y Sistemas Multi Agentes">
            <a:extLst>
              <a:ext uri="{FF2B5EF4-FFF2-40B4-BE49-F238E27FC236}">
                <a16:creationId xmlns:a16="http://schemas.microsoft.com/office/drawing/2014/main" id="{7AE5B7D5-DFF7-EADB-459B-E7B5B0215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0" y="6310487"/>
            <a:ext cx="5152459" cy="29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88F0BDA-2E73-3999-0B16-649392F4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7517CE-86DE-15C0-C484-83326D1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09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CCC6B-1EB3-9A99-7890-A8C9BD7E9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139B5567-0E30-65BC-C7C4-6CF9F988E427}"/>
              </a:ext>
            </a:extLst>
          </p:cNvPr>
          <p:cNvSpPr txBox="1"/>
          <p:nvPr/>
        </p:nvSpPr>
        <p:spPr>
          <a:xfrm>
            <a:off x="579119" y="1863667"/>
            <a:ext cx="572972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Empresas de praticamente todos os setores estão adotando Modelos de Linguagem de Grande Escala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 para automatizar tarefas, otimizar fluxos de trabalho e apoiar a tomada de decisões.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Essas ferramentas não apenas aumentam a produtividade, como também permitem criar valor a partir de dados, transformando informações complexas em insights acessíveis.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Entre as aplicações mais comuns estão: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📊 Geração de relatórios automáticos —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conseguem interpretar planilhas e bases de dados, produzindo relatórios claros e personalizados em questão de segundos.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📝 Redação de documentos, contratos e e-mails — textos corporativos passam a ser criados com maior consistência, clareza e tom profissional, poupando tempo de equipes administrativas e jurídicas.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🔍 Análise de feedbacks e opiniões de clientes — os modelos conseguem identificar padrões, sentimentos e tendências em milhares de comentários ou avaliações, ajudando empresas a entender melhor seu público.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2C3837D-C011-7B14-BE13-0513278EB659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no mundo corporativo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25E1FAA-9199-D819-ADD1-D3CCD6FC383A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03086D-5FF4-ED6A-9C21-A4B01A9C2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D3351F-7C81-A7A5-D943-DB64855A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895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96D2E-151B-C621-6F52-3267D7FB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29B61265-F515-4B85-9FBB-E85A328D62BE}"/>
              </a:ext>
            </a:extLst>
          </p:cNvPr>
          <p:cNvSpPr txBox="1"/>
          <p:nvPr/>
        </p:nvSpPr>
        <p:spPr>
          <a:xfrm>
            <a:off x="564138" y="1858506"/>
            <a:ext cx="572972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📈 Marketing e comunicação personalizados — com base em dados de comportamento, os </a:t>
            </a:r>
            <a:r>
              <a:rPr lang="pt-BR" dirty="0" err="1">
                <a:solidFill>
                  <a:schemeClr val="bg1"/>
                </a:solidFill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 podem criar mensagens sob medida para diferentes perfis de clientes, aumentando o engajamento e a taxa de conversão.</a:t>
            </a:r>
          </a:p>
          <a:p>
            <a:pPr algn="just"/>
            <a:endParaRPr lang="pt-BR" dirty="0">
              <a:solidFill>
                <a:schemeClr val="bg1"/>
              </a:solidFill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🤝 Atendimento ao cliente inteligente — assistentes virtuais corporativos conseguem resolver dúvidas, registrar chamados e até sugerir soluções de forma natural e contextual.</a:t>
            </a:r>
          </a:p>
          <a:p>
            <a:pPr algn="just"/>
            <a:endParaRPr lang="pt-BR" dirty="0">
              <a:solidFill>
                <a:schemeClr val="bg1"/>
              </a:solidFill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Essas aplicações reduzem custos, aceleram processos e melhoram a qualidade das decisões — mas também trazem novos desafios éticos e operacionais.</a:t>
            </a:r>
          </a:p>
          <a:p>
            <a:pPr algn="just"/>
            <a:endParaRPr lang="pt-BR" dirty="0">
              <a:solidFill>
                <a:schemeClr val="bg1"/>
              </a:solidFill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O uso de </a:t>
            </a:r>
            <a:r>
              <a:rPr lang="pt-BR" dirty="0" err="1">
                <a:solidFill>
                  <a:schemeClr val="bg1"/>
                </a:solidFill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cs typeface="Poppins Regular" panose="02000000000000000000" pitchFamily="2" charset="0"/>
              </a:rPr>
              <a:t> exige atenção especial a dados sensíveis, privacidade e transparência. É fundamental que as empresas adotem políticas claras de uso responsável da IA e mantenham humanos no centro das decisões.</a:t>
            </a:r>
          </a:p>
          <a:p>
            <a:pPr algn="just"/>
            <a:endParaRPr lang="pt-BR" dirty="0">
              <a:solidFill>
                <a:schemeClr val="bg1"/>
              </a:solidFill>
              <a:cs typeface="Poppins Regular" panose="02000000000000000000" pitchFamily="2" charset="0"/>
            </a:endParaRPr>
          </a:p>
          <a:p>
            <a:pPr algn="just"/>
            <a:r>
              <a:rPr lang="pt-BR" b="1" i="1" dirty="0">
                <a:solidFill>
                  <a:schemeClr val="bg1"/>
                </a:solidFill>
                <a:cs typeface="Poppins Regular" panose="02000000000000000000" pitchFamily="2" charset="0"/>
              </a:rPr>
              <a:t>💡Reflexão</a:t>
            </a:r>
            <a:r>
              <a:rPr lang="pt-BR" i="1" dirty="0">
                <a:solidFill>
                  <a:schemeClr val="bg1"/>
                </a:solidFill>
                <a:cs typeface="Poppins Regular" panose="02000000000000000000" pitchFamily="2" charset="0"/>
              </a:rPr>
              <a:t>: os </a:t>
            </a:r>
            <a:r>
              <a:rPr lang="pt-BR" i="1" dirty="0" err="1">
                <a:solidFill>
                  <a:schemeClr val="bg1"/>
                </a:solidFill>
                <a:cs typeface="Poppins Regular" panose="02000000000000000000" pitchFamily="2" charset="0"/>
              </a:rPr>
              <a:t>LLMs</a:t>
            </a:r>
            <a:r>
              <a:rPr lang="pt-BR" i="1" dirty="0">
                <a:solidFill>
                  <a:schemeClr val="bg1"/>
                </a:solidFill>
                <a:cs typeface="Poppins Regular" panose="02000000000000000000" pitchFamily="2" charset="0"/>
              </a:rPr>
              <a:t> não estão apenas automatizando tarefas — estão mudando a forma como trabalhamos, aprendemos e nos comunicamos. Nas mãos certas, tornam-se parceiros estratégicos para inovação e crescimento.</a:t>
            </a:r>
            <a:endParaRPr lang="pt-BR" i="1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C652DA76-8E65-D015-DD17-54041AFEB8A9}"/>
              </a:ext>
            </a:extLst>
          </p:cNvPr>
          <p:cNvSpPr txBox="1"/>
          <p:nvPr/>
        </p:nvSpPr>
        <p:spPr>
          <a:xfrm>
            <a:off x="638741" y="375237"/>
            <a:ext cx="572972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2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no mundo corporativo</a:t>
            </a:r>
          </a:p>
          <a:p>
            <a:pPr algn="ctr"/>
            <a:r>
              <a:rPr lang="pt-BR" sz="29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Continuação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32DF762-8107-4AB4-DFAA-8988411D7EFE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6CD6AF-4267-788D-139D-3C17C3BA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C9F834-ED01-956F-7521-B0D97574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373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FE623-F308-7745-1AC5-1123C4605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62281A8F-9434-2AF7-31A3-8C60C79760C7}"/>
              </a:ext>
            </a:extLst>
          </p:cNvPr>
          <p:cNvSpPr txBox="1"/>
          <p:nvPr/>
        </p:nvSpPr>
        <p:spPr>
          <a:xfrm>
            <a:off x="579119" y="1696027"/>
            <a:ext cx="5729723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Modelos de Linguagem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 não se limitam a repetir informações: eles criam. Hoje, vemos romances, poesias, músicas, roteiros de filmes e até obras visuais sendo produzidas com o apoio da inteligência artificial.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Ferramentas baseadas em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são capazes de: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Gerar ideias de histórias, personagens e enredos completos;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Ajudar escritores a superar bloqueios criativos, sugerindo reviravoltas ou diálogos;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Criar letras de música e até compor melodias em colaboração com modelos de som;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Produzir arte digital e design gráfico, combinando texto com imagens geradas por IA (como o DALL·E e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Midjourney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Apoiar roteiristas e cineastas, que usam IA para planejar cenas, criar descrições visuais e testar diferentes estilos narrativos.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 integração entre imaginação humana e geração algorítmica tem dado origem a uma nova forma de expressão: a coautoria criativa.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Nela, o humano não é substituído — ele dialoga com a máquina, usando suas sugestões como ponto de partida para explorar caminhos que talvez não imaginasse sozinho.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42D92D1-FA09-0044-C934-FDBF46B8E997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Criatividade e arte digital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91F2712-AEB0-3736-74A5-8CFFA4821ADA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AD23632-DE7C-278A-257D-68534B17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7D7798-C3F8-F759-8E68-9902A3BE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12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9C1542-0652-B383-C439-C823AB22F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">
            <a:extLst>
              <a:ext uri="{FF2B5EF4-FFF2-40B4-BE49-F238E27FC236}">
                <a16:creationId xmlns:a16="http://schemas.microsoft.com/office/drawing/2014/main" id="{AFA9E4A3-448E-C527-D709-370CB5AA4ADF}"/>
              </a:ext>
            </a:extLst>
          </p:cNvPr>
          <p:cNvSpPr txBox="1"/>
          <p:nvPr/>
        </p:nvSpPr>
        <p:spPr>
          <a:xfrm>
            <a:off x="431787" y="4750088"/>
            <a:ext cx="5994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futuro dos </a:t>
            </a:r>
            <a:r>
              <a:rPr lang="pt-BR" sz="54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endParaRPr lang="pt-BR" sz="5400" dirty="0">
              <a:solidFill>
                <a:srgbClr val="FEE44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Título">
            <a:extLst>
              <a:ext uri="{FF2B5EF4-FFF2-40B4-BE49-F238E27FC236}">
                <a16:creationId xmlns:a16="http://schemas.microsoft.com/office/drawing/2014/main" id="{16BEE1CD-EEA9-A0D2-B9E3-C385DE0475EC}"/>
              </a:ext>
            </a:extLst>
          </p:cNvPr>
          <p:cNvSpPr txBox="1"/>
          <p:nvPr/>
        </p:nvSpPr>
        <p:spPr>
          <a:xfrm>
            <a:off x="1689483" y="2811096"/>
            <a:ext cx="330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ln>
                  <a:solidFill>
                    <a:srgbClr val="FEE440"/>
                  </a:solidFill>
                </a:ln>
                <a:noFill/>
                <a:latin typeface="Poppins bold" panose="00000800000000000000" pitchFamily="2" charset="0"/>
                <a:cs typeface="Poppins bold" panose="00000800000000000000" pitchFamily="2" charset="0"/>
              </a:rPr>
              <a:t>05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47CB1C8-4BEB-1F28-16B3-451711DD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C0A628-B11A-2B01-26AD-64DC7429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20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2AEE5-F151-7C40-5784-F02B8D30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">
            <a:extLst>
              <a:ext uri="{FF2B5EF4-FFF2-40B4-BE49-F238E27FC236}">
                <a16:creationId xmlns:a16="http://schemas.microsoft.com/office/drawing/2014/main" id="{D730C969-AE87-1D20-22B1-A04536E2F5AF}"/>
              </a:ext>
            </a:extLst>
          </p:cNvPr>
          <p:cNvSpPr txBox="1"/>
          <p:nvPr/>
        </p:nvSpPr>
        <p:spPr>
          <a:xfrm>
            <a:off x="477427" y="4750088"/>
            <a:ext cx="572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que são </a:t>
            </a:r>
            <a:r>
              <a:rPr lang="pt-BR" sz="48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4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e por que importam</a:t>
            </a:r>
          </a:p>
          <a:p>
            <a:pPr algn="ctr"/>
            <a:endParaRPr lang="pt-BR" sz="4800" dirty="0">
              <a:solidFill>
                <a:srgbClr val="FEE44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Título">
            <a:extLst>
              <a:ext uri="{FF2B5EF4-FFF2-40B4-BE49-F238E27FC236}">
                <a16:creationId xmlns:a16="http://schemas.microsoft.com/office/drawing/2014/main" id="{1D6885A9-C924-8B36-6329-D06822D0C8B2}"/>
              </a:ext>
            </a:extLst>
          </p:cNvPr>
          <p:cNvSpPr txBox="1"/>
          <p:nvPr/>
        </p:nvSpPr>
        <p:spPr>
          <a:xfrm>
            <a:off x="1689483" y="2811096"/>
            <a:ext cx="330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ln>
                  <a:solidFill>
                    <a:srgbClr val="FEE440"/>
                  </a:solidFill>
                </a:ln>
                <a:noFill/>
                <a:latin typeface="Poppins bold" panose="00000800000000000000" pitchFamily="2" charset="0"/>
                <a:cs typeface="Poppins bold" panose="00000800000000000000" pitchFamily="2" charset="0"/>
              </a:rPr>
              <a:t>01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C685A3-8CCA-1375-5E92-32EE6301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7027E1-5EC3-63EF-885B-1D7503BA0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28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C33441-6F63-206A-3852-36A361025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36E48627-E5BE-5135-5558-38538C7998A5}"/>
              </a:ext>
            </a:extLst>
          </p:cNvPr>
          <p:cNvSpPr txBox="1"/>
          <p:nvPr/>
        </p:nvSpPr>
        <p:spPr>
          <a:xfrm>
            <a:off x="579119" y="1721346"/>
            <a:ext cx="572972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 cada ano, 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ficam mais rápidos, acessíveis e inteligentes. Mas o próximo passo é ainda mais ambicioso: integrar múltiplos sentidos — texto, imagem, som e vídeo — criando os chamados modelos multimodais.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Imagine conversar com um assistente capaz de entender o mundo como nós: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📷 Você envia uma foto de um circuito eletrônico e pergunta “o que há de errado aqui?” — e ele responde analisando visualmente o problema.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🎧 Ou grava uma melodia e pede “adicione uma harmonia no estilo jazz”.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🎬 Até mesmo vídeos poderão ser analisados e resumidos automaticamente.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 integração já começou com modelos como GPT-5 e Gemini 1.5, que combinam texto, voz e visão em um único sistema.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futuro aponta para IA verdadeiramente multimodal, capaz de interpretar contextos complexos e responder de forma mais humana e emocional.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37DE5769-0441-DD08-F71A-A3D5427FD58E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Para onde estamos indo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C037C6F-704D-7D92-4832-5998B5675428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6C35B8-2859-7839-DC53-322770E3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62D92C-E2BA-6B3C-024A-AE8E9EAC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899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8E40F-39E4-8FAB-7407-E4178CD1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167D8A99-4F1E-1D89-6DA8-A5B0EDD5C60E}"/>
              </a:ext>
            </a:extLst>
          </p:cNvPr>
          <p:cNvSpPr txBox="1"/>
          <p:nvPr/>
        </p:nvSpPr>
        <p:spPr>
          <a:xfrm>
            <a:off x="579119" y="1721346"/>
            <a:ext cx="5729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Com tanto poder, também cresce a responsabilidade. 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não sabem a verdade — eles reproduzem padrões aprendidos em enormes quantidades de dados.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Por isso, às vezes inventam informações falsas que parecem reais — os chamados </a:t>
            </a:r>
            <a:r>
              <a:rPr lang="pt-BR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hallucinations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Além disso, o uso de dados pessoais, imagens e vozes levanta questões sobre privacidade, autoria e segurança digital.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Empresas e pesquisadores estão criando soluções para tornar a IA mais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transparente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confiável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como: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🔎 Sistemas de verificação automática de fatos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fact-checking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🧠 Mecanismos de explicabilidade, mostrando como a IA chegou à resposta;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🧾 Marcação de conteúdo gerado por IA, para distinguir o que é humano e o que é sintético;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⚖️ Políticas de uso responsável e auditorias éticas.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 grande desafio é equilibrar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inovação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segurança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mantendo a confiança pública no uso dessas tecnologias.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8AC98732-0850-22C0-DFDC-10C3A784F4F6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desafio da ética e da verdade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2F1AC02-9621-6346-A780-3F7432620F94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BFF47E-C5E4-7EF7-A587-507619BE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48DD55-A507-43B3-43B6-729F4BE3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305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9C063C-233A-8A4C-4ACA-EAEE236C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2EFCD7C3-DE33-4A10-AE8C-E56D68BB0723}"/>
              </a:ext>
            </a:extLst>
          </p:cNvPr>
          <p:cNvSpPr txBox="1"/>
          <p:nvPr/>
        </p:nvSpPr>
        <p:spPr>
          <a:xfrm>
            <a:off x="579119" y="1721346"/>
            <a:ext cx="57297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Muitos temem que a IA substitua pessoas. Mas, na realidade, 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têm se mostrado extensões da nossa inteligência, e não substitutos dela.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Eles não possuem criatividade genuína, empatia ou senso moral — mas amplificam o que o ser humano já faz de melhor.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Um escritor usa IA para aprimorar o estilo.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Um programador a utiliza para resolver problemas complexos.</a:t>
            </a: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Um médico pode resumir prontuários e focar no paciente.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💬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Podemos pensar assim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Antes, precisávamos aprender a 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“falar a língua dos computadores”.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Agora, os computadores estão aprendendo a falar a nossa.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 é a verdadeira revolução: a colaboração entre humanos e máquinas, onde a tecnologia se torna parceira do pensamento criativo e da descoberta.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5F64AADD-5F9B-8D7F-8D55-8022A535F60E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IA e o papel humano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602F7A-949C-4F81-113E-B010DA1FE9D8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BF8342-7DFF-5F59-F42B-0C0C876E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7665720"/>
            <a:ext cx="2667000" cy="169164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4770CBF-6662-F41E-7EB2-972EED14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E8BBB577-1B7C-8CB2-C827-04F3B560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4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B1A82-3786-1CC7-71C5-5C70B37E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CEB59025-3AAD-5C29-AC8E-2207F452A1E4}"/>
              </a:ext>
            </a:extLst>
          </p:cNvPr>
          <p:cNvSpPr txBox="1"/>
          <p:nvPr/>
        </p:nvSpPr>
        <p:spPr>
          <a:xfrm>
            <a:off x="579119" y="1721346"/>
            <a:ext cx="5729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Large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Language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Models são muito mais do que uma inovação tecnológica — são uma mudança de paradigma na forma como pensamos, criamos e nos comunicamos.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Eles mostram que a linguagem é o elo entre a mente humana e a inteligência artificial, e que o futuro será cada vez mais conversacional, colaborativo e humano.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A fronteira entre “usar tecnologia” e “dialogar com tecnologia” está desaparecendo — e o resultado é um mundo em que a imaginação se torna o novo código-fonte.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2BB35BE9-4EFF-10D0-3D4E-C167742D6BE4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Conclusão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3F5984E-6BC4-927A-DF3B-E76A57CA53E7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435A74-2924-C7C5-1EEC-59B56AE3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5429"/>
            <a:ext cx="6858000" cy="3919541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61DA69-48F8-6B50-ED21-DAFD13C1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6C6057-F3B9-6070-41BE-62CB7BA5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97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DB7636-652D-6AF6-1723-A13BC56D0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C3ECAF98-6F30-3AD0-A35F-D93F99A737FD}"/>
              </a:ext>
            </a:extLst>
          </p:cNvPr>
          <p:cNvSpPr txBox="1"/>
          <p:nvPr/>
        </p:nvSpPr>
        <p:spPr>
          <a:xfrm>
            <a:off x="563832" y="2385553"/>
            <a:ext cx="5700067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“Este Ebook foi gerado por IA, e diagramado por um humano.” </a:t>
            </a:r>
          </a:p>
          <a:p>
            <a:pPr algn="ctr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Agradeço a todos os professores e mentores que me incentivaram a mergulhar no mundo dos Large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Language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Models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 e da inteligência artificial.</a:t>
            </a:r>
          </a:p>
          <a:p>
            <a:pPr algn="ctr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Cada aula, debate e orientação me ajudou a compreender que a tecnologia vai muito além do código — ela é uma forma de ampliar o pensamento humano.</a:t>
            </a:r>
          </a:p>
          <a:p>
            <a:pPr algn="ctr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E, por fim, a você, leitor(a), por dedicar seu tempo a explorar este tema e participar da conversa sobre o futuro da IA. </a:t>
            </a:r>
          </a:p>
          <a:p>
            <a:pPr algn="ctr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🌐 </a:t>
            </a:r>
            <a:r>
              <a:rPr lang="pt-BR" sz="2400" dirty="0">
                <a:solidFill>
                  <a:srgbClr val="DCE7F9"/>
                </a:solidFill>
                <a:latin typeface="Poppins Medium" panose="02000000000000000000" pitchFamily="2" charset="0"/>
                <a:cs typeface="Poppins Medium" panose="02000000000000000000" pitchFamily="2" charset="0"/>
              </a:rPr>
              <a:t>Conecte-se</a:t>
            </a:r>
          </a:p>
          <a:p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💼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+mj-lt"/>
                <a:cs typeface="Poppins Regular" panose="02000000000000000000" pitchFamily="2" charset="0"/>
              </a:rPr>
              <a:t>Acesse o meu Linkedin </a:t>
            </a:r>
          </a:p>
          <a:p>
            <a:endParaRPr lang="pt-BR" dirty="0">
              <a:solidFill>
                <a:srgbClr val="F5F7FB"/>
              </a:solidFill>
              <a:latin typeface="+mj-lt"/>
              <a:cs typeface="Poppins Regular" panose="02000000000000000000" pitchFamily="2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📧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+mj-lt"/>
                <a:cs typeface="Poppins Regular" panose="02000000000000000000" pitchFamily="2" charset="0"/>
              </a:rPr>
              <a:t>Envie um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latin typeface="+mj-lt"/>
                <a:cs typeface="Poppins Regular" panose="02000000000000000000" pitchFamily="2" charset="0"/>
              </a:rPr>
              <a:t>email</a:t>
            </a:r>
            <a:endParaRPr lang="pt-BR" b="1" dirty="0">
              <a:solidFill>
                <a:schemeClr val="bg1">
                  <a:lumMod val="95000"/>
                </a:schemeClr>
              </a:solidFill>
              <a:latin typeface="+mj-lt"/>
              <a:cs typeface="Poppins Regular" panose="02000000000000000000" pitchFamily="2" charset="0"/>
            </a:endParaRPr>
          </a:p>
          <a:p>
            <a:endParaRPr lang="pt-BR" b="1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r>
              <a:rPr lang="pt-BR" b="1" dirty="0">
                <a:solidFill>
                  <a:srgbClr val="F5F7FB"/>
                </a:solidFill>
                <a:latin typeface="+mj-lt"/>
                <a:cs typeface="Poppins Regular" panose="02000000000000000000" pitchFamily="2" charset="0"/>
              </a:rPr>
              <a:t>💻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latin typeface="+mj-lt"/>
                <a:cs typeface="Poppins Regular" panose="02000000000000000000" pitchFamily="2" charset="0"/>
              </a:rPr>
              <a:t>Meu GitHub</a:t>
            </a:r>
          </a:p>
          <a:p>
            <a:pPr algn="ctr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85EAED6B-3C1C-F3C3-14F9-2EB71A936650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Agradecimentos</a:t>
            </a:r>
          </a:p>
        </p:txBody>
      </p:sp>
      <p:sp>
        <p:nvSpPr>
          <p:cNvPr id="7" name="Subtítulo">
            <a:extLst>
              <a:ext uri="{FF2B5EF4-FFF2-40B4-BE49-F238E27FC236}">
                <a16:creationId xmlns:a16="http://schemas.microsoft.com/office/drawing/2014/main" id="{70B4D31D-E8CA-1FF5-A401-4CE1F58A22B1}"/>
              </a:ext>
            </a:extLst>
          </p:cNvPr>
          <p:cNvSpPr txBox="1"/>
          <p:nvPr/>
        </p:nvSpPr>
        <p:spPr>
          <a:xfrm>
            <a:off x="563833" y="1612147"/>
            <a:ext cx="570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DCE7F9"/>
                </a:solidFill>
                <a:latin typeface="Poppins Medium" panose="02000000000000000000" pitchFamily="2" charset="0"/>
                <a:cs typeface="Poppins Medium" panose="02000000000000000000" pitchFamily="2" charset="0"/>
              </a:rPr>
              <a:t>Obrigada por ler até aqui 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0390EF3-0CB4-8160-3125-DBD04595BFA0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CEBC27-63A8-EBD0-4901-E9DD4C88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LLMs</a:t>
            </a:r>
            <a:r>
              <a:rPr lang="pt-BR" dirty="0"/>
              <a:t>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6FAFF6-ED07-A336-E2AE-AD19EBAF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34</a:t>
            </a:fld>
            <a:endParaRPr lang="pt-BR" dirty="0"/>
          </a:p>
        </p:txBody>
      </p:sp>
      <p:sp>
        <p:nvSpPr>
          <p:cNvPr id="8" name="Retângulo 7">
            <a:hlinkClick r:id="rId2"/>
            <a:extLst>
              <a:ext uri="{FF2B5EF4-FFF2-40B4-BE49-F238E27FC236}">
                <a16:creationId xmlns:a16="http://schemas.microsoft.com/office/drawing/2014/main" id="{C5BCF6D9-33A6-E666-EC62-AEA21882DE7E}"/>
              </a:ext>
            </a:extLst>
          </p:cNvPr>
          <p:cNvSpPr/>
          <p:nvPr/>
        </p:nvSpPr>
        <p:spPr>
          <a:xfrm>
            <a:off x="989351" y="7213321"/>
            <a:ext cx="2203554" cy="25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Retângulo 8">
            <a:hlinkClick r:id="rId3"/>
            <a:extLst>
              <a:ext uri="{FF2B5EF4-FFF2-40B4-BE49-F238E27FC236}">
                <a16:creationId xmlns:a16="http://schemas.microsoft.com/office/drawing/2014/main" id="{5AD68269-EA63-CAC8-BBE0-0AF325FE4A7F}"/>
              </a:ext>
            </a:extLst>
          </p:cNvPr>
          <p:cNvSpPr/>
          <p:nvPr/>
        </p:nvSpPr>
        <p:spPr>
          <a:xfrm>
            <a:off x="989351" y="7779895"/>
            <a:ext cx="1394085" cy="25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hlinkClick r:id="rId4"/>
            <a:extLst>
              <a:ext uri="{FF2B5EF4-FFF2-40B4-BE49-F238E27FC236}">
                <a16:creationId xmlns:a16="http://schemas.microsoft.com/office/drawing/2014/main" id="{8144EF15-E2F4-6375-D0FB-E217274342A1}"/>
              </a:ext>
            </a:extLst>
          </p:cNvPr>
          <p:cNvSpPr/>
          <p:nvPr/>
        </p:nvSpPr>
        <p:spPr>
          <a:xfrm>
            <a:off x="989351" y="8319541"/>
            <a:ext cx="1154242" cy="2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9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F3D96-47BE-A967-85CB-9C0E06BD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8B160FEE-4C91-FDD5-2200-E8E0A3E71661}"/>
              </a:ext>
            </a:extLst>
          </p:cNvPr>
          <p:cNvSpPr txBox="1"/>
          <p:nvPr/>
        </p:nvSpPr>
        <p:spPr>
          <a:xfrm>
            <a:off x="564138" y="1840114"/>
            <a:ext cx="57297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Desde os primórdios da computação, a humanidade sonha em criar máquinas capazes de entender e usar a linguagem humana. A ideia é simples, mas poderosa: se conseguimos conversar com computadores como conversamos com pessoas, podemos transformar completamente a forma como trabalhamos, estudamos e criamos.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Nos primeiros experimentos, os programas seguiam regras fixas. Por exemplo: se o usuário dissesse “Oi”, o sistema responderia “Olá!”. Esses chamados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bots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de regras funcionavam apenas em situações muito específicas. Se alguém escrevesse “E aí?”, o programa já não saberia o que fazer.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Com o tempo, os cientistas perceberam que ensinar uma máquina palavra por palavra era inviável. Era preciso criar sistemas que aprendessem com exemplos, observando a linguagem real usada por humanos.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50B96F0F-6073-81DC-A225-95FAED773660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 Ideia Por Trás Dos Modelos De Linguagem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AC72D07-10F9-C538-0EFA-70B37A95B9A6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1BE42CA-C181-CB86-EF61-82CD47CB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E4EAAB-EF74-4E71-472C-3CCD6DC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1BE3B1B-1432-A88F-8546-EAEF89A6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36" y="7032425"/>
            <a:ext cx="2010727" cy="22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7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DC241C-1E0A-1857-59B9-600417DBD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8D9A9E9D-7C00-51C1-7A2D-14075D1AFE85}"/>
              </a:ext>
            </a:extLst>
          </p:cNvPr>
          <p:cNvSpPr txBox="1"/>
          <p:nvPr/>
        </p:nvSpPr>
        <p:spPr>
          <a:xfrm>
            <a:off x="564138" y="1840114"/>
            <a:ext cx="57297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Foi assim que surgiu o aprendizado de máquina (machine learning) — uma forma de “educar” o computador mostrando milhões de exemplos reais. O modelo analisa esses textos, encontra padrões, entende o que costuma vir antes e depois de certas palavras e começa a generalizar.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Por exemplo, se ele ler muitas frases com “café” e “manhã”, logo entenderá que “tomar café de manhã” faz sentido — mesmo sem ninguém ter programado isso diretamente.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Essa transição marcou o início da inteligência artificial moderna, capaz de aprender com dados, e não apenas seguir ordens fixas.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F277F919-55C9-1986-F65E-59BE12376042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O Salto Do Aprendizado De Máquina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7E95CFE-C1CC-3AAF-C40A-E8F763FB4872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AutoShape 4" descr="Machine Learning : Pengertian, Metode, Penerapan, dan Gambaran ...">
            <a:extLst>
              <a:ext uri="{FF2B5EF4-FFF2-40B4-BE49-F238E27FC236}">
                <a16:creationId xmlns:a16="http://schemas.microsoft.com/office/drawing/2014/main" id="{99B751CD-502E-5255-CEF5-FDCA8B9892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5977467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Machine Learning: The Key To Unlock Future Technology - Techmedok">
            <a:extLst>
              <a:ext uri="{FF2B5EF4-FFF2-40B4-BE49-F238E27FC236}">
                <a16:creationId xmlns:a16="http://schemas.microsoft.com/office/drawing/2014/main" id="{01A219B0-F7AF-821A-0DEB-4D2856F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7" y="5977467"/>
            <a:ext cx="5235223" cy="294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27267D3-58BC-9449-B851-38745A9A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0BC5CF7-84AF-2CEE-FEBD-96419639D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88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C996D-EE6A-6483-FA38-3C7E5C24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2007447E-C3D4-AD87-FBCB-A752AAC26795}"/>
              </a:ext>
            </a:extLst>
          </p:cNvPr>
          <p:cNvSpPr txBox="1"/>
          <p:nvPr/>
        </p:nvSpPr>
        <p:spPr>
          <a:xfrm>
            <a:off x="564138" y="1716336"/>
            <a:ext cx="5729723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Large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Language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Models (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 — Modelos de Linguagem de Grande Escala — marcam o auge da evolução da IA.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Eles compreendem textos, contextos e significados, sendo capazes de conversar, escrever, traduzir e criar ideias de forma natural.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🕰️ 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Linha do tempo simplificada da evolução da IA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1950 — Alan Turing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Propõe o Teste de Turing, primeiro conceito de inteligência artificial.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1966 — ELIZA (MIT)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Surge o primeiro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chatbot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da história.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2000s — </a:t>
            </a: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Bots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 modelos estatísticos :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Surgem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chatbots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como ALICE 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SmarterChild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2013 — Word2Vec (Google):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Máquinas passam a compreender o significado das palavras.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2017 —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(Google)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O modelo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revoluciona o processamento de linguagem natural.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2020–2025 — Era dos </a:t>
            </a:r>
            <a:r>
              <a:rPr lang="pt-BR" b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b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: Modelos como GPT, Claude, Gemini e Microsoft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Copilot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tornam a IA parte do dia a dia.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💡 Dos primeiros experimentos de Turing até os </a:t>
            </a:r>
            <a:r>
              <a:rPr lang="pt-BR" i="1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i="1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modernos, a IA deixou de apenas responder — agora, ela realmente entende.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3B5A7E10-E9D4-0215-B69E-BB6FA4F9648B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 Evolução Até Os </a:t>
            </a:r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endParaRPr lang="pt-BR" sz="3200" dirty="0">
              <a:solidFill>
                <a:srgbClr val="FEE44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92608BE-ECBE-5B81-C98B-EE245515C682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9C042F-2979-892D-7AF3-586D233FD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5FB7F3-F25A-6945-35B7-2713D91B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6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12F77-7F01-8EE9-DCC7-AB5B3D40D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46C0601A-F1A4-43A1-A2A8-B9BB496F62BE}"/>
              </a:ext>
            </a:extLst>
          </p:cNvPr>
          <p:cNvSpPr txBox="1"/>
          <p:nvPr/>
        </p:nvSpPr>
        <p:spPr>
          <a:xfrm>
            <a:off x="564138" y="1888596"/>
            <a:ext cx="57297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Os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LLMs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estão mudando a maneira como interagimos com a tecnologia. Eles criam uma ponte entre linguagem humana e máquinas, permitindo que qualquer pessoa se comunique com a tecnologia de forma natural — apenas conversando. 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Entre as aplicações mais impactantes estão: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✍️ Geração automática de textos (como artigos, roteiros e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eBooks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💬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Chatbots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inteligentes que entendem contexto e emoção;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🌍 Traduções precisas e análises de sentimentos;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🧑‍🏫 Apoio ao aprendizado, ajudando alunos e profissionais a estudar;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👨‍💻 Assistência à programação, com geração de código e depuração. Essas tecnologias não estão apenas automatizando tarefas — estão ampliando o potencial humano.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78BEDC71-06E0-A63F-3CA3-F7A6BCAB1C7F}"/>
              </a:ext>
            </a:extLst>
          </p:cNvPr>
          <p:cNvSpPr txBox="1"/>
          <p:nvPr/>
        </p:nvSpPr>
        <p:spPr>
          <a:xfrm>
            <a:off x="638741" y="375237"/>
            <a:ext cx="5700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Por Que Os </a:t>
            </a:r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LLMs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São Importantes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D30307F-79A1-2830-12AF-BDCECEBEB512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57DBDC-1D00-AA08-C55B-29D1D053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D87749-BC78-2B02-138C-2D91CB43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56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A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2C01E-A362-C2B8-30F9-16407596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">
            <a:extLst>
              <a:ext uri="{FF2B5EF4-FFF2-40B4-BE49-F238E27FC236}">
                <a16:creationId xmlns:a16="http://schemas.microsoft.com/office/drawing/2014/main" id="{CF94B3AA-E702-8B8D-45E9-2D0E3826ED32}"/>
              </a:ext>
            </a:extLst>
          </p:cNvPr>
          <p:cNvSpPr txBox="1"/>
          <p:nvPr/>
        </p:nvSpPr>
        <p:spPr>
          <a:xfrm>
            <a:off x="477427" y="4750088"/>
            <a:ext cx="5726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 arquitetura que mudou tudo: Transformers</a:t>
            </a:r>
          </a:p>
        </p:txBody>
      </p:sp>
      <p:sp>
        <p:nvSpPr>
          <p:cNvPr id="2" name="Título">
            <a:extLst>
              <a:ext uri="{FF2B5EF4-FFF2-40B4-BE49-F238E27FC236}">
                <a16:creationId xmlns:a16="http://schemas.microsoft.com/office/drawing/2014/main" id="{55C23198-1AD5-EFC8-1630-5242CCD8E0BB}"/>
              </a:ext>
            </a:extLst>
          </p:cNvPr>
          <p:cNvSpPr txBox="1"/>
          <p:nvPr/>
        </p:nvSpPr>
        <p:spPr>
          <a:xfrm>
            <a:off x="1689483" y="2811096"/>
            <a:ext cx="33020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0" dirty="0">
                <a:ln>
                  <a:solidFill>
                    <a:srgbClr val="FEE440"/>
                  </a:solidFill>
                </a:ln>
                <a:noFill/>
                <a:latin typeface="Poppins bold" panose="00000800000000000000" pitchFamily="2" charset="0"/>
                <a:cs typeface="Poppins bold" panose="00000800000000000000" pitchFamily="2" charset="0"/>
              </a:rPr>
              <a:t>02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E954CC-292C-6893-3B73-2201DDB9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B9365C-37C0-4AB5-2198-38B216CD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60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E2A49"/>
            </a:gs>
            <a:gs pos="54000">
              <a:srgbClr val="2C4978"/>
            </a:gs>
          </a:gsLst>
          <a:lin ang="54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2583A-1202-50A4-5A8D-D32B6087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">
            <a:extLst>
              <a:ext uri="{FF2B5EF4-FFF2-40B4-BE49-F238E27FC236}">
                <a16:creationId xmlns:a16="http://schemas.microsoft.com/office/drawing/2014/main" id="{4AB518D9-CAF8-3A1C-36D2-AE353F5C74CF}"/>
              </a:ext>
            </a:extLst>
          </p:cNvPr>
          <p:cNvSpPr txBox="1"/>
          <p:nvPr/>
        </p:nvSpPr>
        <p:spPr>
          <a:xfrm>
            <a:off x="564138" y="1452187"/>
            <a:ext cx="57297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Em 2017, pesquisadores do Google publicaram um artigo chamado “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Attention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is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All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You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Need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” (“A Atenção é Tudo o que Você Precisa”). Esse título não era exagero — ele apresentava uma nova arquitetura chamada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, que mudaria para sempre a inteligência artificial.</a:t>
            </a:r>
          </a:p>
          <a:p>
            <a:pPr algn="just"/>
            <a:endParaRPr lang="pt-BR" dirty="0">
              <a:solidFill>
                <a:schemeClr val="bg1"/>
              </a:solidFill>
              <a:latin typeface="+mj-lt"/>
              <a:cs typeface="Poppins Regular" panose="02000000000000000000" pitchFamily="2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Antes disso, os modelos de linguagem liam textos de forma sequencial, palavra por palavra, o que limitava o tamanho dos textos e a capacidade de entender contextos longos. 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Transformer</a:t>
            </a:r>
            <a:r>
              <a:rPr lang="pt-BR" dirty="0">
                <a:solidFill>
                  <a:schemeClr val="bg1"/>
                </a:solidFill>
                <a:latin typeface="+mj-lt"/>
                <a:cs typeface="Poppins Regular" panose="02000000000000000000" pitchFamily="2" charset="0"/>
              </a:rPr>
              <a:t> trouxe uma ideia revolucionária: ele lê várias partes do texto ao mesmo tempo, entendendo como as palavras se relacionam entre si, mesmo que estejam distantes.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02B1115C-5E41-3015-A417-D81F9B0B6CDE}"/>
              </a:ext>
            </a:extLst>
          </p:cNvPr>
          <p:cNvSpPr txBox="1"/>
          <p:nvPr/>
        </p:nvSpPr>
        <p:spPr>
          <a:xfrm>
            <a:off x="638741" y="375237"/>
            <a:ext cx="570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Tranformers</a:t>
            </a:r>
            <a:r>
              <a:rPr lang="pt-BR" sz="3200" dirty="0">
                <a:solidFill>
                  <a:srgbClr val="FEE4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: A Origem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C3C5F92-1B1F-DA27-F249-96C4E980F0C7}"/>
              </a:ext>
            </a:extLst>
          </p:cNvPr>
          <p:cNvSpPr/>
          <p:nvPr/>
        </p:nvSpPr>
        <p:spPr>
          <a:xfrm>
            <a:off x="311727" y="-1"/>
            <a:ext cx="267392" cy="782783"/>
          </a:xfrm>
          <a:prstGeom prst="rect">
            <a:avLst/>
          </a:prstGeom>
          <a:solidFill>
            <a:srgbClr val="FEE4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4A02AE-D45E-56B8-87B6-A46E0A1E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80" y="5637680"/>
            <a:ext cx="3288209" cy="356518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AB960BD-F226-C951-5F92-094BE24B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LLMs Descomplicados - Brenda G. Gouveia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D210444-587D-CFAC-CF74-FBD83FAC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B0CF-DFDE-4FE6-9AE3-B99502982A1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743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8413</TotalTime>
  <Words>4160</Words>
  <Application>Microsoft Office PowerPoint</Application>
  <PresentationFormat>Papel A4 (210 x 297 mm)</PresentationFormat>
  <Paragraphs>353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Inter 24pt Medium</vt:lpstr>
      <vt:lpstr>Inter Medium</vt:lpstr>
      <vt:lpstr>Poppins bold</vt:lpstr>
      <vt:lpstr>Poppins Medium</vt:lpstr>
      <vt:lpstr>Poppins 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Brenda Gomes Gouveia dos Santos</dc:creator>
  <cp:lastModifiedBy>Brenda Gomes Gouveia dos Santos</cp:lastModifiedBy>
  <cp:revision>42</cp:revision>
  <dcterms:created xsi:type="dcterms:W3CDTF">2025-10-21T23:56:23Z</dcterms:created>
  <dcterms:modified xsi:type="dcterms:W3CDTF">2025-11-07T20:28:20Z</dcterms:modified>
</cp:coreProperties>
</file>